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47" r:id="rId1"/>
  </p:sldMasterIdLst>
  <p:notesMasterIdLst>
    <p:notesMasterId r:id="rId23"/>
  </p:notesMasterIdLst>
  <p:handoutMasterIdLst>
    <p:handoutMasterId r:id="rId24"/>
  </p:handoutMasterIdLst>
  <p:sldIdLst>
    <p:sldId id="257" r:id="rId2"/>
    <p:sldId id="262" r:id="rId3"/>
    <p:sldId id="263" r:id="rId4"/>
    <p:sldId id="264" r:id="rId5"/>
    <p:sldId id="265" r:id="rId6"/>
    <p:sldId id="258" r:id="rId7"/>
    <p:sldId id="260" r:id="rId8"/>
    <p:sldId id="261" r:id="rId9"/>
    <p:sldId id="259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7" r:id="rId19"/>
    <p:sldId id="274" r:id="rId20"/>
    <p:sldId id="276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e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E4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3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7626282-83BE-4B14-AA1D-E9A716F8FEB8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23FCBA3-AE69-44D9-84A9-153F3F9E2987}" type="datetime1">
              <a:rPr lang="it-IT" smtClean="0"/>
              <a:t>26/04/2021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"/>
              <a:t>Fare clic per modificare gli stili del testo dello schema</a:t>
            </a:r>
            <a:endParaRPr lang="en-US"/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2AEA12-A884-495F-8D96-E2791E451670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6515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17DD88-DA0B-42BB-B7E2-325641850C3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767403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17DD88-DA0B-42BB-B7E2-325641850C3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404893"/>
      </p:ext>
    </p:extLst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17DD88-DA0B-42BB-B7E2-325641850C3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13571"/>
      </p:ext>
    </p:extLst>
  </p:cSld>
  <p:clrMapOvr>
    <a:masterClrMapping/>
  </p:clrMapOvr>
  <p:hf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0F1B965-D21F-4083-9FDC-4C0868AFCE6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394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17DD88-DA0B-42BB-B7E2-325641850C3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06370"/>
      </p:ext>
    </p:extLst>
  </p:cSld>
  <p:clrMapOvr>
    <a:masterClrMapping/>
  </p:clrMapOvr>
  <p:hf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17DD88-DA0B-42BB-B7E2-325641850C3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270030"/>
      </p:ext>
    </p:extLst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7788151-CB43-4FD7-A3FA-96D82E7273D6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145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17DD88-DA0B-42BB-B7E2-325641850C3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510424"/>
      </p:ext>
    </p:extLst>
  </p:cSld>
  <p:clrMapOvr>
    <a:masterClrMapping/>
  </p:clrMapOvr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17DD88-DA0B-42BB-B7E2-325641850C3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084112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F117DD88-DA0B-42BB-B7E2-325641850C3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943822"/>
      </p:ext>
    </p:extLst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F117DD88-DA0B-42BB-B7E2-325641850C3A}" type="datetime1">
              <a:rPr lang="it-IT" smtClean="0"/>
              <a:t>26/04/2021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837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sldNum="0"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hMDgU6ezZL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teclima.it/l-uomo-e-le-sue-emissioni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G67i_Z8ukD4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wsauto.it/notizie/riduzione-dei-limiti-emissioni-auto-co2-europa-2021-2025-2030-america-2020-193506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ttadinanzattiva.it/files/relazioni_annuali/consumatori/trasporti/mobilita-urbana-e-sharing-mobility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8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bANfnYDTzx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microsoft.com/office/2007/relationships/hdphoto" Target="../media/hdphoto2.wdp"/><Relationship Id="rId7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hyperlink" Target="https://amsterdamsmartcity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02643" y="5129856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it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Temi generali e produzione co</a:t>
            </a:r>
            <a:r>
              <a:rPr lang="it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it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Immagine 4" descr="Immagine con edificio, sedia, panca, lato&#10;&#10;Descrizione generata automaticamente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4615962" cy="6857999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A1220D86-95E8-485E-B42F-FC45F89E5B3B}"/>
              </a:ext>
            </a:extLst>
          </p:cNvPr>
          <p:cNvSpPr/>
          <p:nvPr/>
        </p:nvSpPr>
        <p:spPr>
          <a:xfrm>
            <a:off x="6257417" y="1248508"/>
            <a:ext cx="4750551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it-IT" sz="6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Smart cities Green cities e le auto di oggi</a:t>
            </a:r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61FA1660-508D-4A35-AD6E-1EC2F5631CE6}"/>
              </a:ext>
            </a:extLst>
          </p:cNvPr>
          <p:cNvSpPr txBox="1"/>
          <p:nvPr/>
        </p:nvSpPr>
        <p:spPr>
          <a:xfrm>
            <a:off x="3993159" y="3244334"/>
            <a:ext cx="3766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linkClick r:id="rId4"/>
              </a:rPr>
              <a:t>youtu.be/hMDgU6ezZLk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07008261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FCDC8325-C511-4308-A45F-EBB759B87CAC}"/>
              </a:ext>
            </a:extLst>
          </p:cNvPr>
          <p:cNvSpPr/>
          <p:nvPr/>
        </p:nvSpPr>
        <p:spPr>
          <a:xfrm>
            <a:off x="288612" y="698920"/>
            <a:ext cx="952222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Cos’è la CO</a:t>
            </a:r>
            <a:r>
              <a:rPr lang="it-IT" sz="28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</a:t>
            </a:r>
            <a:r>
              <a:rPr lang="it-IT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e quanta ne produciamo?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3C676C7-3F96-4BF6-8CA3-EB631A9BBDD2}"/>
              </a:ext>
            </a:extLst>
          </p:cNvPr>
          <p:cNvSpPr txBox="1"/>
          <p:nvPr/>
        </p:nvSpPr>
        <p:spPr>
          <a:xfrm>
            <a:off x="597877" y="1890346"/>
            <a:ext cx="6805246" cy="949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La </a:t>
            </a:r>
            <a:r>
              <a:rPr lang="it-IT" b="1" dirty="0">
                <a:solidFill>
                  <a:schemeClr val="bg1"/>
                </a:solidFill>
              </a:rPr>
              <a:t>CO2</a:t>
            </a:r>
            <a:r>
              <a:rPr lang="it-IT" dirty="0">
                <a:solidFill>
                  <a:schemeClr val="bg1"/>
                </a:solidFill>
              </a:rPr>
              <a:t> (anidride carbonica o biossido di carbonio) è un gas inerte, inodore ed incolore, naturalmente presente in atmosfera in concentrazioni limitate.</a:t>
            </a:r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A6F48D61-052E-49AC-96E7-09F639409D66}"/>
              </a:ext>
            </a:extLst>
          </p:cNvPr>
          <p:cNvSpPr/>
          <p:nvPr/>
        </p:nvSpPr>
        <p:spPr>
          <a:xfrm>
            <a:off x="7033846" y="2312376"/>
            <a:ext cx="1292470" cy="14067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2C5E02C-2B37-4950-9E40-9E3B99F30ED5}"/>
              </a:ext>
            </a:extLst>
          </p:cNvPr>
          <p:cNvSpPr txBox="1"/>
          <p:nvPr/>
        </p:nvSpPr>
        <p:spPr>
          <a:xfrm>
            <a:off x="8561635" y="2041964"/>
            <a:ext cx="382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non è tossica, non è nociva: è un composto atmosferico </a:t>
            </a:r>
            <a:r>
              <a:rPr lang="it-IT" b="1" dirty="0">
                <a:solidFill>
                  <a:schemeClr val="bg1"/>
                </a:solidFill>
              </a:rPr>
              <a:t>naturale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E2AC8C8-CF01-4FD4-90AA-4EBD9522F5DB}"/>
              </a:ext>
            </a:extLst>
          </p:cNvPr>
          <p:cNvSpPr txBox="1"/>
          <p:nvPr/>
        </p:nvSpPr>
        <p:spPr>
          <a:xfrm>
            <a:off x="2081966" y="3318058"/>
            <a:ext cx="68052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Essa contribuisce all’effetto serra naturale: il fenomeno di termoregolazione della terra, che permette condizioni termiche adatte alla vita e allo sviluppo.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B84EA28-EB63-428D-8D79-081EE5B4905B}"/>
              </a:ext>
            </a:extLst>
          </p:cNvPr>
          <p:cNvCxnSpPr/>
          <p:nvPr/>
        </p:nvCxnSpPr>
        <p:spPr>
          <a:xfrm>
            <a:off x="3015574" y="4503906"/>
            <a:ext cx="0" cy="690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42185E0-49A9-4853-B937-8FAFC1EDB12E}"/>
              </a:ext>
            </a:extLst>
          </p:cNvPr>
          <p:cNvSpPr txBox="1"/>
          <p:nvPr/>
        </p:nvSpPr>
        <p:spPr>
          <a:xfrm>
            <a:off x="1521070" y="5235750"/>
            <a:ext cx="6805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Però bisogna tenere conto anche delle attività umane...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079F938B-BC3B-474B-999D-393920ED6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7975" y="4443700"/>
            <a:ext cx="3445401" cy="1722701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96285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D823C5F-2D7F-4B71-9907-5D3A44FB78AA}"/>
              </a:ext>
            </a:extLst>
          </p:cNvPr>
          <p:cNvSpPr txBox="1"/>
          <p:nvPr/>
        </p:nvSpPr>
        <p:spPr>
          <a:xfrm>
            <a:off x="413051" y="859214"/>
            <a:ext cx="68052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 partire dalla seconda metà del 1700 </a:t>
            </a:r>
            <a:r>
              <a:rPr lang="it-IT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 emissioni di CO2 connesse con le attività umane</a:t>
            </a:r>
            <a:r>
              <a:rPr lang="it-IT" dirty="0">
                <a:solidFill>
                  <a:schemeClr val="bg1"/>
                </a:solidFill>
              </a:rPr>
              <a:t> durante la </a:t>
            </a:r>
            <a:r>
              <a:rPr lang="it-IT" b="1" dirty="0">
                <a:solidFill>
                  <a:schemeClr val="bg1"/>
                </a:solidFill>
              </a:rPr>
              <a:t>rivoluzione industriale</a:t>
            </a:r>
            <a:r>
              <a:rPr lang="it-IT" dirty="0">
                <a:solidFill>
                  <a:schemeClr val="bg1"/>
                </a:solidFill>
              </a:rPr>
              <a:t> hanno fatto sì che questo gas si sia progressivamente accumulato in atmosfera.</a:t>
            </a:r>
          </a:p>
        </p:txBody>
      </p: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8DF62EDE-8852-46EE-A4F9-BC46B32D8367}"/>
              </a:ext>
            </a:extLst>
          </p:cNvPr>
          <p:cNvCxnSpPr/>
          <p:nvPr/>
        </p:nvCxnSpPr>
        <p:spPr>
          <a:xfrm>
            <a:off x="5544766" y="1964987"/>
            <a:ext cx="0" cy="6614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8B766F4-0898-4B23-9D10-9515F2D0CBCC}"/>
              </a:ext>
            </a:extLst>
          </p:cNvPr>
          <p:cNvSpPr txBox="1"/>
          <p:nvPr/>
        </p:nvSpPr>
        <p:spPr>
          <a:xfrm>
            <a:off x="2822268" y="2658278"/>
            <a:ext cx="6088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Questo ha portato ad accentuare l’effetto serra sopra descritto determinando il </a:t>
            </a:r>
            <a:r>
              <a:rPr lang="it-IT" b="1" dirty="0">
                <a:solidFill>
                  <a:schemeClr val="bg1"/>
                </a:solidFill>
              </a:rPr>
              <a:t>riscaldamento del clima terrestre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9679F73-307D-4951-8317-9EA45F7CE4C2}"/>
              </a:ext>
            </a:extLst>
          </p:cNvPr>
          <p:cNvSpPr txBox="1"/>
          <p:nvPr/>
        </p:nvSpPr>
        <p:spPr>
          <a:xfrm>
            <a:off x="726333" y="4303194"/>
            <a:ext cx="5570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Purtroppo l’essere umano ha infatti man mano accresciuto l’uso di combustibili fossili i quali producono CO</a:t>
            </a:r>
            <a:r>
              <a:rPr lang="it-IT" sz="1200" dirty="0">
                <a:solidFill>
                  <a:schemeClr val="bg1"/>
                </a:solidFill>
              </a:rPr>
              <a:t>2</a:t>
            </a:r>
            <a:endParaRPr lang="it-IT" dirty="0">
              <a:solidFill>
                <a:schemeClr val="bg1"/>
              </a:solidFill>
            </a:endParaRP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DF0BD85-64DE-41B5-8D65-C44A4A27859D}"/>
              </a:ext>
            </a:extLst>
          </p:cNvPr>
          <p:cNvCxnSpPr/>
          <p:nvPr/>
        </p:nvCxnSpPr>
        <p:spPr>
          <a:xfrm>
            <a:off x="4387174" y="5087566"/>
            <a:ext cx="0" cy="97276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E146DBF5-9443-4742-A64D-09B2AD98CB6E}"/>
              </a:ext>
            </a:extLst>
          </p:cNvPr>
          <p:cNvCxnSpPr/>
          <p:nvPr/>
        </p:nvCxnSpPr>
        <p:spPr>
          <a:xfrm>
            <a:off x="4387174" y="6060332"/>
            <a:ext cx="19293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0BDBF943-FF41-4B76-802F-C6883EC2FF52}"/>
              </a:ext>
            </a:extLst>
          </p:cNvPr>
          <p:cNvSpPr txBox="1"/>
          <p:nvPr/>
        </p:nvSpPr>
        <p:spPr>
          <a:xfrm>
            <a:off x="6527259" y="5556799"/>
            <a:ext cx="51362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 dati sulla quantità di emissioni di anidride carbonica nell’aria dicono che nel 2018 sono stati emessi </a:t>
            </a:r>
            <a:r>
              <a:rPr lang="it-IT" b="1" dirty="0">
                <a:solidFill>
                  <a:schemeClr val="bg1"/>
                </a:solidFill>
              </a:rPr>
              <a:t>27245758 migliaia di tonnellate </a:t>
            </a:r>
            <a:r>
              <a:rPr lang="it-IT" dirty="0">
                <a:solidFill>
                  <a:schemeClr val="bg1"/>
                </a:solidFill>
              </a:rPr>
              <a:t>di CO2 in tutto il mondo.</a:t>
            </a:r>
          </a:p>
        </p:txBody>
      </p:sp>
    </p:spTree>
    <p:extLst>
      <p:ext uri="{BB962C8B-B14F-4D97-AF65-F5344CB8AC3E}">
        <p14:creationId xmlns:p14="http://schemas.microsoft.com/office/powerpoint/2010/main" val="306545058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magine 12">
            <a:extLst>
              <a:ext uri="{FF2B5EF4-FFF2-40B4-BE49-F238E27FC236}">
                <a16:creationId xmlns:a16="http://schemas.microsoft.com/office/drawing/2014/main" id="{DFC74F1C-379C-4395-B01B-608D452D8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738" y="436318"/>
            <a:ext cx="7776523" cy="598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85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6A0915F6-5125-4518-B47F-BCA36131ACB3}"/>
              </a:ext>
            </a:extLst>
          </p:cNvPr>
          <p:cNvSpPr/>
          <p:nvPr/>
        </p:nvSpPr>
        <p:spPr>
          <a:xfrm>
            <a:off x="364198" y="798067"/>
            <a:ext cx="73196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Le macchine e la CO</a:t>
            </a:r>
            <a:r>
              <a:rPr lang="it-IT" sz="32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</a:t>
            </a:r>
            <a:endParaRPr lang="it-IT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A84A49-CBC5-4F87-ACEA-5D7451296727}"/>
              </a:ext>
            </a:extLst>
          </p:cNvPr>
          <p:cNvSpPr txBox="1"/>
          <p:nvPr/>
        </p:nvSpPr>
        <p:spPr>
          <a:xfrm>
            <a:off x="651753" y="2196298"/>
            <a:ext cx="5982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Uno dei problemi principali per il quale la concentrazione di CO2 è aumentata nell’aria sono le macchine. </a:t>
            </a:r>
          </a:p>
        </p:txBody>
      </p:sp>
      <p:sp>
        <p:nvSpPr>
          <p:cNvPr id="7" name="Freccia in giù 6">
            <a:extLst>
              <a:ext uri="{FF2B5EF4-FFF2-40B4-BE49-F238E27FC236}">
                <a16:creationId xmlns:a16="http://schemas.microsoft.com/office/drawing/2014/main" id="{5C0B6791-8FAD-43A7-88F7-892378778269}"/>
              </a:ext>
            </a:extLst>
          </p:cNvPr>
          <p:cNvSpPr/>
          <p:nvPr/>
        </p:nvSpPr>
        <p:spPr>
          <a:xfrm>
            <a:off x="1682885" y="3060830"/>
            <a:ext cx="145915" cy="9233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E39BB96-4761-46FF-8DC3-7B97EB7AA382}"/>
              </a:ext>
            </a:extLst>
          </p:cNvPr>
          <p:cNvSpPr txBox="1"/>
          <p:nvPr/>
        </p:nvSpPr>
        <p:spPr>
          <a:xfrm>
            <a:off x="804152" y="4035091"/>
            <a:ext cx="5982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Infatti tutte le automobili ora in commercio producono CO2 a causa della produzione e dell’utilizzo di esse.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B062BFA4-40C8-4733-9F8C-6F03DD8F43CF}"/>
              </a:ext>
            </a:extLst>
          </p:cNvPr>
          <p:cNvCxnSpPr>
            <a:cxnSpLocks/>
          </p:cNvCxnSpPr>
          <p:nvPr/>
        </p:nvCxnSpPr>
        <p:spPr>
          <a:xfrm>
            <a:off x="3725694" y="4681422"/>
            <a:ext cx="7198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C793E7D8-80F3-4465-BE8C-4CC695FFF222}"/>
              </a:ext>
            </a:extLst>
          </p:cNvPr>
          <p:cNvCxnSpPr/>
          <p:nvPr/>
        </p:nvCxnSpPr>
        <p:spPr>
          <a:xfrm>
            <a:off x="3725694" y="4681422"/>
            <a:ext cx="0" cy="649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21351A13-2C73-4D50-89CC-8B875719DA2C}"/>
              </a:ext>
            </a:extLst>
          </p:cNvPr>
          <p:cNvSpPr txBox="1"/>
          <p:nvPr/>
        </p:nvSpPr>
        <p:spPr>
          <a:xfrm>
            <a:off x="1828800" y="5323593"/>
            <a:ext cx="59825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Per quanto riguarda l’utilizzo però i dati cambiano dalla tipologia di automobile, infatti ora possiamo distinguere 3 / 4 tipologie di auto più diffuse in commercio.</a:t>
            </a:r>
          </a:p>
        </p:txBody>
      </p: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5F21C20F-5078-4479-A9AD-26002F8F5AB7}"/>
              </a:ext>
            </a:extLst>
          </p:cNvPr>
          <p:cNvCxnSpPr/>
          <p:nvPr/>
        </p:nvCxnSpPr>
        <p:spPr>
          <a:xfrm flipV="1">
            <a:off x="7683830" y="4681422"/>
            <a:ext cx="827872" cy="795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8827C213-B017-4E2A-AA29-0393275EB35A}"/>
              </a:ext>
            </a:extLst>
          </p:cNvPr>
          <p:cNvCxnSpPr>
            <a:cxnSpLocks/>
          </p:cNvCxnSpPr>
          <p:nvPr/>
        </p:nvCxnSpPr>
        <p:spPr>
          <a:xfrm flipV="1">
            <a:off x="7811311" y="5203833"/>
            <a:ext cx="1331579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7C8F8477-2F6C-4E3E-9916-E85538498F27}"/>
              </a:ext>
            </a:extLst>
          </p:cNvPr>
          <p:cNvCxnSpPr>
            <a:cxnSpLocks/>
          </p:cNvCxnSpPr>
          <p:nvPr/>
        </p:nvCxnSpPr>
        <p:spPr>
          <a:xfrm>
            <a:off x="7757298" y="6070204"/>
            <a:ext cx="1182421" cy="296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2334F007-0FC6-476E-A4B5-B517AC39E180}"/>
              </a:ext>
            </a:extLst>
          </p:cNvPr>
          <p:cNvSpPr txBox="1"/>
          <p:nvPr/>
        </p:nvSpPr>
        <p:spPr>
          <a:xfrm>
            <a:off x="8511702" y="4372836"/>
            <a:ext cx="3238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Alimentate a diesel (o gasolio)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4F8AD653-D57B-4476-A7F3-DACF68F97CA0}"/>
              </a:ext>
            </a:extLst>
          </p:cNvPr>
          <p:cNvSpPr txBox="1"/>
          <p:nvPr/>
        </p:nvSpPr>
        <p:spPr>
          <a:xfrm>
            <a:off x="9142890" y="4996361"/>
            <a:ext cx="2305457" cy="370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Alimentate a benzina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8B30CB29-387A-4E5C-9133-F3AEB5E39903}"/>
              </a:ext>
            </a:extLst>
          </p:cNvPr>
          <p:cNvSpPr txBox="1"/>
          <p:nvPr/>
        </p:nvSpPr>
        <p:spPr>
          <a:xfrm>
            <a:off x="8978118" y="6242417"/>
            <a:ext cx="2305457" cy="370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Elettriche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398A9A42-78C1-4FE0-B7BB-FB13FC29FD44}"/>
              </a:ext>
            </a:extLst>
          </p:cNvPr>
          <p:cNvCxnSpPr>
            <a:cxnSpLocks/>
          </p:cNvCxnSpPr>
          <p:nvPr/>
        </p:nvCxnSpPr>
        <p:spPr>
          <a:xfrm flipV="1">
            <a:off x="7852398" y="5828049"/>
            <a:ext cx="1290492" cy="34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490803E8-6D5D-4790-BDFC-60ED817EEE1B}"/>
              </a:ext>
            </a:extLst>
          </p:cNvPr>
          <p:cNvSpPr txBox="1"/>
          <p:nvPr/>
        </p:nvSpPr>
        <p:spPr>
          <a:xfrm>
            <a:off x="9210471" y="5615072"/>
            <a:ext cx="2305457" cy="370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Alimentate a GPL</a:t>
            </a:r>
          </a:p>
        </p:txBody>
      </p:sp>
      <p:pic>
        <p:nvPicPr>
          <p:cNvPr id="41" name="Immagine 40">
            <a:extLst>
              <a:ext uri="{FF2B5EF4-FFF2-40B4-BE49-F238E27FC236}">
                <a16:creationId xmlns:a16="http://schemas.microsoft.com/office/drawing/2014/main" id="{307F2529-6D33-4DA8-8E2C-44827AF7F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359" y="1491616"/>
            <a:ext cx="3082047" cy="1733651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B04F959E-6F84-49B2-BD09-B53C294CDE8B}"/>
              </a:ext>
            </a:extLst>
          </p:cNvPr>
          <p:cNvSpPr txBox="1"/>
          <p:nvPr/>
        </p:nvSpPr>
        <p:spPr>
          <a:xfrm>
            <a:off x="9207827" y="3244019"/>
            <a:ext cx="20757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Auto elettrica</a:t>
            </a:r>
          </a:p>
        </p:txBody>
      </p:sp>
    </p:spTree>
    <p:extLst>
      <p:ext uri="{BB962C8B-B14F-4D97-AF65-F5344CB8AC3E}">
        <p14:creationId xmlns:p14="http://schemas.microsoft.com/office/powerpoint/2010/main" val="350428653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D823C5F-2D7F-4B71-9907-5D3A44FB78AA}"/>
              </a:ext>
            </a:extLst>
          </p:cNvPr>
          <p:cNvSpPr txBox="1"/>
          <p:nvPr/>
        </p:nvSpPr>
        <p:spPr>
          <a:xfrm>
            <a:off x="413051" y="859214"/>
            <a:ext cx="68052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Guidare un’</a:t>
            </a:r>
            <a:r>
              <a:rPr lang="it-IT" b="1" dirty="0">
                <a:solidFill>
                  <a:schemeClr val="bg1"/>
                </a:solidFill>
              </a:rPr>
              <a:t>auto a gas </a:t>
            </a:r>
            <a:r>
              <a:rPr lang="it-IT" dirty="0">
                <a:solidFill>
                  <a:schemeClr val="bg1"/>
                </a:solidFill>
              </a:rPr>
              <a:t>è economicamente efficiente. È anche più rispettoso dell’ambiente, poiché emette meno CO2 di un’auto a benzina e meno particelle e biossido di azoto rispetto a un motore diesel. Il gas costa meno, ma la rete di distribuzione è ancora ridotta rispetto alla rete benzina o diesel.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8B766F4-0898-4B23-9D10-9515F2D0CBCC}"/>
              </a:ext>
            </a:extLst>
          </p:cNvPr>
          <p:cNvSpPr txBox="1"/>
          <p:nvPr/>
        </p:nvSpPr>
        <p:spPr>
          <a:xfrm>
            <a:off x="5575195" y="2793852"/>
            <a:ext cx="6088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Le auto diesel sono sicuramente quelle più utilizzate dalla popolazione, basta vedere nel 2010 dove 8 auto su 10 erano diesel. Questa scelta è determinata dal fatto che in commercio il diesel costa meno della benzina e quindi si preferisce utilizzare quest’auto senza tenere conto però delle successive conseguenze ambientali e meccaniche…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9679F73-307D-4951-8317-9EA45F7CE4C2}"/>
              </a:ext>
            </a:extLst>
          </p:cNvPr>
          <p:cNvSpPr txBox="1"/>
          <p:nvPr/>
        </p:nvSpPr>
        <p:spPr>
          <a:xfrm>
            <a:off x="525294" y="4825926"/>
            <a:ext cx="55707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Le </a:t>
            </a:r>
            <a:r>
              <a:rPr lang="it-IT" b="1" dirty="0">
                <a:solidFill>
                  <a:schemeClr val="bg1"/>
                </a:solidFill>
              </a:rPr>
              <a:t>automobili a benzina </a:t>
            </a:r>
            <a:r>
              <a:rPr lang="it-IT" dirty="0">
                <a:solidFill>
                  <a:schemeClr val="bg1"/>
                </a:solidFill>
              </a:rPr>
              <a:t>rappresentano la classe media, se le più utilizzate sono le diesel e le meno utilizzate sono quelle a GPL la benzina si trova a metà tra le 2. Il suo costo in commercio è il più elevato però dal punto di vista meccanico e ambientale (produzione CO</a:t>
            </a:r>
            <a:r>
              <a:rPr lang="it-IT" sz="1400" dirty="0">
                <a:solidFill>
                  <a:schemeClr val="bg1"/>
                </a:solidFill>
              </a:rPr>
              <a:t>2</a:t>
            </a:r>
            <a:r>
              <a:rPr lang="it-IT" dirty="0">
                <a:solidFill>
                  <a:schemeClr val="bg1"/>
                </a:solidFill>
              </a:rPr>
              <a:t>) presenta meno problemi del diesel.</a:t>
            </a:r>
          </a:p>
        </p:txBody>
      </p:sp>
      <p:pic>
        <p:nvPicPr>
          <p:cNvPr id="3" name="Immagine 2">
            <a:hlinkClick r:id="rId3"/>
            <a:extLst>
              <a:ext uri="{FF2B5EF4-FFF2-40B4-BE49-F238E27FC236}">
                <a16:creationId xmlns:a16="http://schemas.microsoft.com/office/drawing/2014/main" id="{6E0FC157-DF89-449A-A454-4444EBF889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462" y="369893"/>
            <a:ext cx="3815487" cy="2146211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00020633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D823C5F-2D7F-4B71-9907-5D3A44FB78AA}"/>
              </a:ext>
            </a:extLst>
          </p:cNvPr>
          <p:cNvSpPr txBox="1"/>
          <p:nvPr/>
        </p:nvSpPr>
        <p:spPr>
          <a:xfrm>
            <a:off x="413051" y="859214"/>
            <a:ext cx="68052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bg1"/>
                </a:solidFill>
              </a:rPr>
              <a:t>Le auto elettriche invece rappresentano il futuro. Infatti in questi ultimi anni si può osservare che le auto ibride o elettriche stanno diventando sempre più utilizzate. Questo è dovuto al recente decremento dei prezzi da parte di esse e alle importanti prestazioni dal punto di vista meccanico.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i="1" dirty="0">
                <a:solidFill>
                  <a:schemeClr val="bg1"/>
                </a:solidFill>
              </a:rPr>
              <a:t>Maggiore efficienza e controllo su strada.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i="1" dirty="0">
                <a:solidFill>
                  <a:schemeClr val="bg1"/>
                </a:solidFill>
              </a:rPr>
              <a:t>Essendo a presa diretta presentano uno stacco fulmineo.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i="1" dirty="0">
                <a:solidFill>
                  <a:schemeClr val="bg1"/>
                </a:solidFill>
              </a:rPr>
              <a:t>L’autonomia di queste questo è stata portata a più o meno 400 km.</a:t>
            </a:r>
          </a:p>
        </p:txBody>
      </p: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7BF55B46-595E-4C77-81D0-2CD72D228D1A}"/>
              </a:ext>
            </a:extLst>
          </p:cNvPr>
          <p:cNvCxnSpPr/>
          <p:nvPr/>
        </p:nvCxnSpPr>
        <p:spPr>
          <a:xfrm>
            <a:off x="2538919" y="3025302"/>
            <a:ext cx="0" cy="933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BA8A185-655B-4FB9-A56F-240D44BB05F7}"/>
              </a:ext>
            </a:extLst>
          </p:cNvPr>
          <p:cNvSpPr txBox="1"/>
          <p:nvPr/>
        </p:nvSpPr>
        <p:spPr>
          <a:xfrm>
            <a:off x="1197749" y="3878394"/>
            <a:ext cx="68052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C’è da dire però che ora per ora le auto elettriche non potranno mai sostituire le vecchie diesel e benzina. Infatti per quanto possa sembrare assurdo e strano anche le auto elettriche inquinano ma soprattutto rimane un problema per il quale molte persone si rifiutano di comprarla, cioè il tempo di ricarica. </a:t>
            </a: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A6A7C5CE-420E-4E35-9924-DF5D282BA45C}"/>
              </a:ext>
            </a:extLst>
          </p:cNvPr>
          <p:cNvCxnSpPr>
            <a:cxnSpLocks/>
          </p:cNvCxnSpPr>
          <p:nvPr/>
        </p:nvCxnSpPr>
        <p:spPr>
          <a:xfrm>
            <a:off x="7794848" y="4617057"/>
            <a:ext cx="8686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C0EB2B5-D9E0-44CC-AD5F-E473F27967FD}"/>
              </a:ext>
            </a:extLst>
          </p:cNvPr>
          <p:cNvSpPr txBox="1"/>
          <p:nvPr/>
        </p:nvSpPr>
        <p:spPr>
          <a:xfrm>
            <a:off x="8663479" y="3429000"/>
            <a:ext cx="3528521" cy="314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Queste auto infatti per ricaricarsi completamente hanno bisogno di tanta energia e di un numero specifico di ore in base al consumo. Infatti l’autonomia di 400km è stata calcolata senza l’utilizzo di apparecchi elettronici presenti nell’auto… i quali farebbero diminuire di molto la distanza massima percorribile dalla stessa auto.</a:t>
            </a:r>
          </a:p>
        </p:txBody>
      </p:sp>
    </p:spTree>
    <p:extLst>
      <p:ext uri="{BB962C8B-B14F-4D97-AF65-F5344CB8AC3E}">
        <p14:creationId xmlns:p14="http://schemas.microsoft.com/office/powerpoint/2010/main" val="1403405233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6A0915F6-5125-4518-B47F-BCA36131ACB3}"/>
              </a:ext>
            </a:extLst>
          </p:cNvPr>
          <p:cNvSpPr/>
          <p:nvPr/>
        </p:nvSpPr>
        <p:spPr>
          <a:xfrm>
            <a:off x="0" y="610475"/>
            <a:ext cx="12185067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800" b="1" cap="none" spc="0" dirty="0">
                <a:ln w="13462">
                  <a:solidFill>
                    <a:schemeClr val="bg1"/>
                  </a:solidFill>
                  <a:prstDash val="solid"/>
                </a:ln>
              </a:rPr>
              <a:t>Quanto consumano generalmente le auto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A84A49-CBC5-4F87-ACEA-5D7451296727}"/>
              </a:ext>
            </a:extLst>
          </p:cNvPr>
          <p:cNvSpPr txBox="1"/>
          <p:nvPr/>
        </p:nvSpPr>
        <p:spPr>
          <a:xfrm>
            <a:off x="651753" y="2196298"/>
            <a:ext cx="59825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Le auto a gasolio sono quelle più utilizzate però purtroppo sono anche quelle che inquinano di più durante la loro vita (compresa produzione, utilizzo e smaltimento). Il loro livello di consumo lo possono calcolare tutti mediante un semplice calcolo descritto nella pagina seguente.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E39BB96-4761-46FF-8DC3-7B97EB7AA382}"/>
              </a:ext>
            </a:extLst>
          </p:cNvPr>
          <p:cNvSpPr txBox="1"/>
          <p:nvPr/>
        </p:nvSpPr>
        <p:spPr>
          <a:xfrm>
            <a:off x="306109" y="5021879"/>
            <a:ext cx="59825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Le auto a benzina hanno anche esse un consumo abbastanza elevato però comunque minore rispetto a quelle a gasolio. Quindi possiamo dire che inquinano leggermente meno rispetto alle auto diesel e ovviamente sono più economiche (dal punto di vista meccanico </a:t>
            </a:r>
            <a:r>
              <a:rPr lang="it-IT" dirty="0" err="1">
                <a:solidFill>
                  <a:schemeClr val="bg1"/>
                </a:solidFill>
              </a:rPr>
              <a:t>ecc</a:t>
            </a:r>
            <a:r>
              <a:rPr lang="it-IT" dirty="0">
                <a:solidFill>
                  <a:schemeClr val="bg1"/>
                </a:solidFill>
              </a:rPr>
              <a:t>…).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21351A13-2C73-4D50-89CC-8B875719DA2C}"/>
              </a:ext>
            </a:extLst>
          </p:cNvPr>
          <p:cNvSpPr txBox="1"/>
          <p:nvPr/>
        </p:nvSpPr>
        <p:spPr>
          <a:xfrm>
            <a:off x="6209489" y="3528389"/>
            <a:ext cx="59825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Le elettriche invece presentano sotto questo punto di vista un vantaggio in quanto durante il loro utilizzo non producono CO</a:t>
            </a:r>
            <a:r>
              <a:rPr lang="it-IT" sz="1200" dirty="0">
                <a:solidFill>
                  <a:schemeClr val="bg1"/>
                </a:solidFill>
              </a:rPr>
              <a:t>2  </a:t>
            </a:r>
            <a:r>
              <a:rPr lang="it-IT" dirty="0">
                <a:solidFill>
                  <a:schemeClr val="bg1"/>
                </a:solidFill>
              </a:rPr>
              <a:t>(a emissioni zero), però comunque durante la produzione e lo smaltimento vengono prodotte quantità eccessive di anidride carbonica. Inoltre per produrre 1Kw di elettricità per ricaricare l’automobile vengono prodotti 238 grammi di anidride carbonica</a:t>
            </a:r>
            <a:r>
              <a:rPr lang="it-IT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0158096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65931C5D-D86B-4228-9163-71093FD185DA}"/>
              </a:ext>
            </a:extLst>
          </p:cNvPr>
          <p:cNvSpPr txBox="1"/>
          <p:nvPr/>
        </p:nvSpPr>
        <p:spPr>
          <a:xfrm>
            <a:off x="758258" y="1198427"/>
            <a:ext cx="59825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Analizzando alcuni dati infatti possiamo osservare come ad esempio le EQC (della Mercedes) per lo smaltimento producono 17,01 tonnellate di CO</a:t>
            </a:r>
            <a:r>
              <a:rPr lang="it-IT" sz="1200" dirty="0">
                <a:solidFill>
                  <a:schemeClr val="bg1"/>
                </a:solidFill>
              </a:rPr>
              <a:t>2</a:t>
            </a:r>
            <a:r>
              <a:rPr lang="it-IT" dirty="0">
                <a:solidFill>
                  <a:schemeClr val="bg1"/>
                </a:solidFill>
              </a:rPr>
              <a:t>. Inoltre per produrre il motore elettrico di un’auto a emissioni zero vengono prodotte dalle 7 alle 22 tonnellate di anidride carbonica. </a:t>
            </a:r>
            <a:endParaRPr lang="it-IT" b="1" dirty="0">
              <a:solidFill>
                <a:schemeClr val="bg1"/>
              </a:solidFill>
            </a:endParaRPr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37C293CF-2D12-4938-8563-EFFB8E065FA9}"/>
              </a:ext>
            </a:extLst>
          </p:cNvPr>
          <p:cNvCxnSpPr/>
          <p:nvPr/>
        </p:nvCxnSpPr>
        <p:spPr>
          <a:xfrm>
            <a:off x="2672862" y="2646485"/>
            <a:ext cx="0" cy="1151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9B965EB-4C77-4EA5-BAE1-93F6BA351730}"/>
              </a:ext>
            </a:extLst>
          </p:cNvPr>
          <p:cNvSpPr txBox="1"/>
          <p:nvPr/>
        </p:nvSpPr>
        <p:spPr>
          <a:xfrm>
            <a:off x="1297520" y="3935766"/>
            <a:ext cx="5982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Le stesse medesime quantità vengono utilizzate per produrre le batterie che servono come riserva di energia per le auto.</a:t>
            </a:r>
            <a:endParaRPr lang="it-IT" b="1" dirty="0">
              <a:solidFill>
                <a:schemeClr val="bg1"/>
              </a:solidFill>
            </a:endParaRPr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C93C4F5A-C536-41F2-B507-FBB4F86B20DC}"/>
              </a:ext>
            </a:extLst>
          </p:cNvPr>
          <p:cNvCxnSpPr>
            <a:stCxn id="9" idx="3"/>
          </p:cNvCxnSpPr>
          <p:nvPr/>
        </p:nvCxnSpPr>
        <p:spPr>
          <a:xfrm>
            <a:off x="6740769" y="1937091"/>
            <a:ext cx="1181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3E894D0-C9B2-4127-94DF-C4F3B6CF8850}"/>
              </a:ext>
            </a:extLst>
          </p:cNvPr>
          <p:cNvSpPr txBox="1"/>
          <p:nvPr/>
        </p:nvSpPr>
        <p:spPr>
          <a:xfrm>
            <a:off x="7965831" y="1415562"/>
            <a:ext cx="40356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 tutto ciò bisogna anche contare che servono come minimo 5Kw per muovere un’auto elettrica, quindi con il calcolo descritto nella slide precedente, si aggiunge la CO</a:t>
            </a:r>
            <a:r>
              <a:rPr lang="it-IT" sz="1200" dirty="0">
                <a:solidFill>
                  <a:schemeClr val="bg1"/>
                </a:solidFill>
              </a:rPr>
              <a:t>2 </a:t>
            </a:r>
            <a:r>
              <a:rPr lang="it-IT" dirty="0">
                <a:solidFill>
                  <a:schemeClr val="bg1"/>
                </a:solidFill>
              </a:rPr>
              <a:t>per produrre l’energia elettrica.</a:t>
            </a:r>
            <a:endParaRPr lang="it-IT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7AF88CB0-3435-4FD0-A69B-01D2CCD56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081" y="3688113"/>
            <a:ext cx="3362868" cy="2809523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74350229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A9B14DCA-6C17-472F-8995-6E08DFC2E5DC}"/>
              </a:ext>
            </a:extLst>
          </p:cNvPr>
          <p:cNvSpPr txBox="1"/>
          <p:nvPr/>
        </p:nvSpPr>
        <p:spPr>
          <a:xfrm>
            <a:off x="678131" y="2064414"/>
            <a:ext cx="598251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>
                <a:solidFill>
                  <a:schemeClr val="bg1"/>
                </a:solidFill>
              </a:rPr>
              <a:t>Prima di tutto bisogna recarsi presso la pompa di benzina segnando quanti chilometri vengono segnati sull’odometro al momento del rifornimento;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>
                <a:solidFill>
                  <a:schemeClr val="bg1"/>
                </a:solidFill>
              </a:rPr>
              <a:t>Fare il pieno di carburante;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>
                <a:solidFill>
                  <a:schemeClr val="bg1"/>
                </a:solidFill>
              </a:rPr>
              <a:t>Iniziare il percorso su cui interessa conoscere i consumi: ad esempio il tragitto casa/lavoro o qualunque altro tratto;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>
                <a:solidFill>
                  <a:schemeClr val="bg1"/>
                </a:solidFill>
              </a:rPr>
              <a:t>Portare il livello della benzina a metà serbatoio e recarsi nuovamente alla stazione di rifornimento;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>
                <a:solidFill>
                  <a:schemeClr val="bg1"/>
                </a:solidFill>
              </a:rPr>
              <a:t>Rabboccare di nuovo con un pieno, segnando i litri necessari per riempire mezzo serbatoio e i km percorsi.</a:t>
            </a: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Una volta ottenuto il numero di chilometri effettuato, bisogna dividerlo per i litri immessi nell’ultimo pieno. In questo modo si misura quanti chilometri è durato mezzo serbatoio di carburante definito anche km/l.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2336FE96-198D-42FC-BCB8-EA4DD663BBF1}"/>
              </a:ext>
            </a:extLst>
          </p:cNvPr>
          <p:cNvSpPr/>
          <p:nvPr/>
        </p:nvSpPr>
        <p:spPr>
          <a:xfrm>
            <a:off x="365656" y="274964"/>
            <a:ext cx="911542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it-IT" sz="4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Come calcolare i livelli di 	consumo della propria auto</a:t>
            </a:r>
          </a:p>
        </p:txBody>
      </p:sp>
      <p:pic>
        <p:nvPicPr>
          <p:cNvPr id="6" name="Immagine 5">
            <a:hlinkClick r:id="rId3"/>
            <a:extLst>
              <a:ext uri="{FF2B5EF4-FFF2-40B4-BE49-F238E27FC236}">
                <a16:creationId xmlns:a16="http://schemas.microsoft.com/office/drawing/2014/main" id="{B6CA043C-1522-46ED-8B6F-628F32DBE6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006" y="2202009"/>
            <a:ext cx="5036630" cy="32182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B85ABD6-2E31-46DA-9F5F-94EA637D040A}"/>
              </a:ext>
            </a:extLst>
          </p:cNvPr>
          <p:cNvSpPr txBox="1"/>
          <p:nvPr/>
        </p:nvSpPr>
        <p:spPr>
          <a:xfrm>
            <a:off x="9108831" y="5493384"/>
            <a:ext cx="26171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Immagine presa da newsauto.it</a:t>
            </a:r>
          </a:p>
        </p:txBody>
      </p:sp>
    </p:spTree>
    <p:extLst>
      <p:ext uri="{BB962C8B-B14F-4D97-AF65-F5344CB8AC3E}">
        <p14:creationId xmlns:p14="http://schemas.microsoft.com/office/powerpoint/2010/main" val="219583004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2A97D0B3-1F81-46B1-8AC4-677753C8878E}"/>
              </a:ext>
            </a:extLst>
          </p:cNvPr>
          <p:cNvSpPr/>
          <p:nvPr/>
        </p:nvSpPr>
        <p:spPr>
          <a:xfrm>
            <a:off x="370346" y="860240"/>
            <a:ext cx="81714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Cosa sono le green cities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A59C346-E9CD-4D1F-ABA7-910DD798FDED}"/>
              </a:ext>
            </a:extLst>
          </p:cNvPr>
          <p:cNvSpPr txBox="1"/>
          <p:nvPr/>
        </p:nvSpPr>
        <p:spPr>
          <a:xfrm>
            <a:off x="370346" y="2357865"/>
            <a:ext cx="793142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0" i="0" u="none" strike="noStrike" baseline="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La green city è un modello di città che punta sull’elevata qualità ambientale, attraverso una rigenerazione e riqualificazione urbana:</a:t>
            </a:r>
          </a:p>
          <a:p>
            <a:pPr marL="2171700" lvl="4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Limitazione dell’inquinamento.</a:t>
            </a:r>
          </a:p>
          <a:p>
            <a:pPr marL="2171700" lvl="4" indent="-342900">
              <a:buFont typeface="Wingdings" panose="05000000000000000000" pitchFamily="2" charset="2"/>
              <a:buChar char="v"/>
            </a:pPr>
            <a:r>
              <a:rPr lang="it-IT" b="0" i="0" u="none" strike="noStrike" baseline="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Modifica della </a:t>
            </a:r>
            <a:r>
              <a:rPr lang="it-IT" b="0" i="0" u="none" strike="noStrike" baseline="0" dirty="0">
                <a:solidFill>
                  <a:schemeClr val="bg1"/>
                </a:solidFill>
                <a:latin typeface="Bahnschrift SemiBold Condensed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mobilità urbana</a:t>
            </a:r>
            <a:r>
              <a:rPr lang="it-IT" b="0" i="0" u="none" strike="noStrike" baseline="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con delle vaste aree ciclo-pedonali.</a:t>
            </a:r>
          </a:p>
          <a:p>
            <a:pPr marL="2171700" lvl="4" indent="-342900">
              <a:buFont typeface="Wingdings" panose="05000000000000000000" pitchFamily="2" charset="2"/>
              <a:buChar char="v"/>
            </a:pPr>
            <a:r>
              <a:rPr lang="it-IT" b="0" i="0" u="none" strike="noStrike" baseline="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Incremento dell’ uso dei mezzi pubblici e l’utilizzo di energie alternative.</a:t>
            </a:r>
          </a:p>
          <a:p>
            <a:pPr marL="2171700" lvl="4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Bonifico e recupero delle aree inquinate, facendole diventare grandi aree verdi.</a:t>
            </a:r>
            <a:endParaRPr lang="it-IT" b="0" i="0" u="none" strike="noStrike" baseline="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9E9A32F9-06DD-49DB-9B45-1DA7D5E1148E}"/>
              </a:ext>
            </a:extLst>
          </p:cNvPr>
          <p:cNvCxnSpPr>
            <a:cxnSpLocks/>
          </p:cNvCxnSpPr>
          <p:nvPr/>
        </p:nvCxnSpPr>
        <p:spPr>
          <a:xfrm>
            <a:off x="509954" y="1783570"/>
            <a:ext cx="9551759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2" name="Immagine 11">
            <a:extLst>
              <a:ext uri="{FF2B5EF4-FFF2-40B4-BE49-F238E27FC236}">
                <a16:creationId xmlns:a16="http://schemas.microsoft.com/office/drawing/2014/main" id="{491A509A-0EB8-4D42-AC65-064EDCEC9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261" y="4573856"/>
            <a:ext cx="3278432" cy="186954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07654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6A838D16-A384-4395-A5A6-216AD1574D70}"/>
              </a:ext>
            </a:extLst>
          </p:cNvPr>
          <p:cNvSpPr/>
          <p:nvPr/>
        </p:nvSpPr>
        <p:spPr>
          <a:xfrm>
            <a:off x="384023" y="636852"/>
            <a:ext cx="1011578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48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Come possiamo limitare la nostra </a:t>
            </a:r>
          </a:p>
          <a:p>
            <a:r>
              <a:rPr lang="it-IT" sz="4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	Impronta di carbonio?</a:t>
            </a:r>
            <a:endParaRPr lang="it-IT" sz="48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AF353DB-DE6A-40EE-8D73-CCB3E2D56BEA}"/>
              </a:ext>
            </a:extLst>
          </p:cNvPr>
          <p:cNvSpPr txBox="1"/>
          <p:nvPr/>
        </p:nvSpPr>
        <p:spPr>
          <a:xfrm>
            <a:off x="722092" y="2609536"/>
            <a:ext cx="59825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Un esempio è utilizzare mezzi pubblici. Più mezzi pubblici si utilizzano meno automobili singole sono in circolazione. Quindi invece di esserci 40 macchine che inquinano c’è solo un’ unico autobus per tutti.</a:t>
            </a:r>
            <a:endParaRPr lang="it-IT" b="1" dirty="0">
              <a:solidFill>
                <a:schemeClr val="bg1"/>
              </a:solidFill>
            </a:endParaRPr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263E1836-EBC3-4AA2-AFD2-BC5B04974CE7}"/>
              </a:ext>
            </a:extLst>
          </p:cNvPr>
          <p:cNvCxnSpPr/>
          <p:nvPr/>
        </p:nvCxnSpPr>
        <p:spPr>
          <a:xfrm>
            <a:off x="2699238" y="3932091"/>
            <a:ext cx="0" cy="806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514EE06-8178-41A8-957F-1212D7A3831E}"/>
              </a:ext>
            </a:extLst>
          </p:cNvPr>
          <p:cNvSpPr txBox="1"/>
          <p:nvPr/>
        </p:nvSpPr>
        <p:spPr>
          <a:xfrm>
            <a:off x="1226185" y="4861280"/>
            <a:ext cx="59825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Avere più cura dell’ambiente ad esempio utilizzando mezzi come la bicicletta o i monopattini elettrici per spostarsi all’interno della nostra città, così da ridurre la produzione di anidride carbonica ed evitare l’eccessivo smog.</a:t>
            </a:r>
            <a:endParaRPr lang="it-IT" b="1" dirty="0">
              <a:solidFill>
                <a:schemeClr val="bg1"/>
              </a:solidFill>
            </a:endParaRP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8F54FCA8-235B-43AB-A2F2-4787B8ABC934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7208696" y="4212889"/>
            <a:ext cx="827473" cy="124855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C5CBAD42-2201-47D8-A18E-2DCE97A3B387}"/>
              </a:ext>
            </a:extLst>
          </p:cNvPr>
          <p:cNvCxnSpPr>
            <a:cxnSpLocks/>
          </p:cNvCxnSpPr>
          <p:nvPr/>
        </p:nvCxnSpPr>
        <p:spPr>
          <a:xfrm>
            <a:off x="6704604" y="3209700"/>
            <a:ext cx="1226184" cy="50944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9BFB94A-0BA0-4572-B9D8-D60698D54E85}"/>
              </a:ext>
            </a:extLst>
          </p:cNvPr>
          <p:cNvSpPr txBox="1"/>
          <p:nvPr/>
        </p:nvSpPr>
        <p:spPr>
          <a:xfrm>
            <a:off x="8060521" y="3331926"/>
            <a:ext cx="38963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BISOGNA FARE ATTENZIONA A COSA SI COMPRA E NON BISOGNA SOPRATTUTTO SOTTOVALUTARE QUESTO PROBLEMA!</a:t>
            </a:r>
            <a:endParaRPr lang="it-IT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062412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D62150FA-70D6-4414-8036-58F9464CD678}"/>
              </a:ext>
            </a:extLst>
          </p:cNvPr>
          <p:cNvSpPr/>
          <p:nvPr/>
        </p:nvSpPr>
        <p:spPr>
          <a:xfrm>
            <a:off x="2471354" y="3020089"/>
            <a:ext cx="724929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dirty="0">
                <a:ln w="0"/>
                <a:solidFill>
                  <a:srgbClr val="99FFE4"/>
                </a:solidFill>
                <a:effectLst>
                  <a:reflection blurRad="6350" stA="53000" endA="300" endPos="35500" dir="5400000" sy="-90000" algn="bl" rotWithShape="0"/>
                </a:effectLst>
              </a:rPr>
              <a:t>Svolto dalla Classe 2</a:t>
            </a:r>
            <a:r>
              <a:rPr lang="it-IT" sz="5400" dirty="0">
                <a:solidFill>
                  <a:srgbClr val="99FFE4"/>
                </a:solidFill>
              </a:rPr>
              <a:t>ª</a:t>
            </a:r>
            <a:r>
              <a:rPr lang="it-IT" sz="5400" dirty="0">
                <a:ln w="0"/>
                <a:solidFill>
                  <a:srgbClr val="99FFE4"/>
                </a:soli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it-IT" sz="5400" dirty="0" err="1">
                <a:ln w="0"/>
                <a:solidFill>
                  <a:srgbClr val="99FFE4"/>
                </a:solidFill>
                <a:effectLst>
                  <a:reflection blurRad="6350" stA="53000" endA="300" endPos="35500" dir="5400000" sy="-90000" algn="bl" rotWithShape="0"/>
                </a:effectLst>
              </a:rPr>
              <a:t>Asa</a:t>
            </a:r>
            <a:endParaRPr lang="it-IT" sz="1800" dirty="0">
              <a:solidFill>
                <a:srgbClr val="99FFE4"/>
              </a:solidFill>
              <a:latin typeface="MS Shell Dlg 2" panose="020B0604030504040204" pitchFamily="34" charset="0"/>
            </a:endParaRPr>
          </a:p>
          <a:p>
            <a:pPr algn="ctr"/>
            <a:endParaRPr lang="it-IT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6390587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2A97D0B3-1F81-46B1-8AC4-677753C8878E}"/>
              </a:ext>
            </a:extLst>
          </p:cNvPr>
          <p:cNvSpPr/>
          <p:nvPr/>
        </p:nvSpPr>
        <p:spPr>
          <a:xfrm>
            <a:off x="370346" y="860240"/>
            <a:ext cx="106293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Come distinguere le green cities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9E9A32F9-06DD-49DB-9B45-1DA7D5E1148E}"/>
              </a:ext>
            </a:extLst>
          </p:cNvPr>
          <p:cNvCxnSpPr>
            <a:cxnSpLocks/>
          </p:cNvCxnSpPr>
          <p:nvPr/>
        </p:nvCxnSpPr>
        <p:spPr>
          <a:xfrm>
            <a:off x="509954" y="1783570"/>
            <a:ext cx="9551759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F73E8F-FC0F-4760-A4E2-D6B51510C464}"/>
              </a:ext>
            </a:extLst>
          </p:cNvPr>
          <p:cNvSpPr txBox="1"/>
          <p:nvPr/>
        </p:nvSpPr>
        <p:spPr>
          <a:xfrm>
            <a:off x="370346" y="2357865"/>
            <a:ext cx="79314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it-IT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Avere degli edifici, sia pubblici che privati, dove i sistemi elettronici controllano la qualità dell’aria, dell’acqua e delle temperature, riuscendo ad ottimizzare tutti i consumi.</a:t>
            </a:r>
          </a:p>
          <a:p>
            <a:pPr marL="457200" indent="-457200" algn="l">
              <a:buFont typeface="+mj-lt"/>
              <a:buAutoNum type="arabicPeriod"/>
            </a:pPr>
            <a:r>
              <a:rPr lang="it-IT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Riordinazione dei servizi, riducendo il traffico e incrementando l’utilizzo di pagamenti, documenti e quant’altro tramite web;</a:t>
            </a:r>
          </a:p>
          <a:p>
            <a:pPr marL="457200" indent="-457200" algn="l">
              <a:buFont typeface="+mj-lt"/>
              <a:buAutoNum type="arabicPeriod"/>
            </a:pPr>
            <a:r>
              <a:rPr lang="it-IT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Mobilità sostenibile, l’aumento dell’uso di mezzi e servizi pubblici, il risparmio energetico e la raccolta differenziata.</a:t>
            </a:r>
          </a:p>
          <a:p>
            <a:pPr marL="457200" indent="-457200" algn="l">
              <a:buFont typeface="+mj-lt"/>
              <a:buAutoNum type="arabicPeriod"/>
            </a:pPr>
            <a:r>
              <a:rPr lang="it-IT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Deve tenere in considerazione la presenza di spazi verdi e orti urbani.  </a:t>
            </a:r>
            <a:endParaRPr lang="it-IT" sz="2000" b="0" i="0" u="none" strike="noStrike" baseline="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86784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6B578106-521D-409E-91EA-A2BF27D540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A91B1EFE-AD8C-4BB4-99BB-A5A23682A09C}"/>
              </a:ext>
            </a:extLst>
          </p:cNvPr>
          <p:cNvSpPr/>
          <p:nvPr/>
        </p:nvSpPr>
        <p:spPr>
          <a:xfrm>
            <a:off x="495666" y="694515"/>
            <a:ext cx="63503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Alcune green cities</a:t>
            </a:r>
            <a:endParaRPr lang="it-IT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C771662-CB4B-4EC9-AC4A-061723811C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31" y="1905046"/>
            <a:ext cx="2875084" cy="1617235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0C3DF8C-B9A2-41FB-9B63-6B441267A0C9}"/>
              </a:ext>
            </a:extLst>
          </p:cNvPr>
          <p:cNvSpPr txBox="1"/>
          <p:nvPr/>
        </p:nvSpPr>
        <p:spPr>
          <a:xfrm>
            <a:off x="1546682" y="3547872"/>
            <a:ext cx="20757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Oslo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EB762A1-E6DA-4318-B754-417C80E676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871" y="4216943"/>
            <a:ext cx="2692791" cy="165919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12A6059-E2C4-4EBB-BEFA-53CB90015BD1}"/>
              </a:ext>
            </a:extLst>
          </p:cNvPr>
          <p:cNvSpPr txBox="1"/>
          <p:nvPr/>
        </p:nvSpPr>
        <p:spPr>
          <a:xfrm>
            <a:off x="3568914" y="5901875"/>
            <a:ext cx="20757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Vienna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A9477D0-135A-4980-A5A1-B49640877B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743" y="1771962"/>
            <a:ext cx="2636960" cy="1754777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A78E236-0EAD-4E38-9964-DD154FCC743B}"/>
              </a:ext>
            </a:extLst>
          </p:cNvPr>
          <p:cNvSpPr txBox="1"/>
          <p:nvPr/>
        </p:nvSpPr>
        <p:spPr>
          <a:xfrm>
            <a:off x="6493824" y="3541492"/>
            <a:ext cx="20757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Copenaghen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389B8A50-F39D-4BED-8BD2-68E4847DD9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223" y="4230743"/>
            <a:ext cx="2644065" cy="1671132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2160331-797F-45C2-AAB9-2FCB1B9F0149}"/>
              </a:ext>
            </a:extLst>
          </p:cNvPr>
          <p:cNvSpPr txBox="1"/>
          <p:nvPr/>
        </p:nvSpPr>
        <p:spPr>
          <a:xfrm>
            <a:off x="7880457" y="5901875"/>
            <a:ext cx="20757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Vancouver</a:t>
            </a:r>
          </a:p>
        </p:txBody>
      </p:sp>
    </p:spTree>
    <p:extLst>
      <p:ext uri="{BB962C8B-B14F-4D97-AF65-F5344CB8AC3E}">
        <p14:creationId xmlns:p14="http://schemas.microsoft.com/office/powerpoint/2010/main" val="276737651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9C9F79-0F65-4C60-8AF0-F8DE9974F941}"/>
              </a:ext>
            </a:extLst>
          </p:cNvPr>
          <p:cNvSpPr txBox="1"/>
          <p:nvPr/>
        </p:nvSpPr>
        <p:spPr>
          <a:xfrm>
            <a:off x="3632433" y="2905780"/>
            <a:ext cx="37498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800" dirty="0">
                <a:solidFill>
                  <a:schemeClr val="bg1"/>
                </a:solidFill>
                <a:hlinkClick r:id="rId3"/>
              </a:rPr>
              <a:t>youtu.be/bANfnYDTzxE</a:t>
            </a:r>
            <a:endParaRPr lang="it-IT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08067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tangolo 11">
            <a:extLst>
              <a:ext uri="{FF2B5EF4-FFF2-40B4-BE49-F238E27FC236}">
                <a16:creationId xmlns:a16="http://schemas.microsoft.com/office/drawing/2014/main" id="{9697DB74-BB70-4E68-90A9-10473A035A9B}"/>
              </a:ext>
            </a:extLst>
          </p:cNvPr>
          <p:cNvSpPr/>
          <p:nvPr/>
        </p:nvSpPr>
        <p:spPr>
          <a:xfrm>
            <a:off x="324435" y="860240"/>
            <a:ext cx="82632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Cosa sono le smart cities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A7FB096-CD88-4175-A0AD-1AE707E8FF17}"/>
              </a:ext>
            </a:extLst>
          </p:cNvPr>
          <p:cNvSpPr txBox="1"/>
          <p:nvPr/>
        </p:nvSpPr>
        <p:spPr>
          <a:xfrm>
            <a:off x="324435" y="2375449"/>
            <a:ext cx="7931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La smart city è </a:t>
            </a:r>
            <a:r>
              <a:rPr lang="it-IT" sz="24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una città che </a:t>
            </a:r>
            <a:r>
              <a:rPr lang="it-IT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gestisce le risorse in modo intelligente</a:t>
            </a:r>
            <a:r>
              <a:rPr lang="it-IT" sz="24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, mira a diventare economicamente sostenibile ed energeticamente autosufficiente</a:t>
            </a:r>
            <a:r>
              <a:rPr lang="it-IT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, ed è attenta alla qualità della vita e ai bisogni dei propri cittadini.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87AA5B0-036D-4F46-8B34-DC837EC238DD}"/>
              </a:ext>
            </a:extLst>
          </p:cNvPr>
          <p:cNvSpPr txBox="1"/>
          <p:nvPr/>
        </p:nvSpPr>
        <p:spPr>
          <a:xfrm>
            <a:off x="2130287" y="4536988"/>
            <a:ext cx="79314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È una città efficiente che sta al passo con le innovazioni e con le rivoluzioni digitali. Quindi è sempre informata e pronta a nuovi sviluppi</a:t>
            </a:r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FEFE863C-0CF0-47DD-8CC9-044E79589504}"/>
              </a:ext>
            </a:extLst>
          </p:cNvPr>
          <p:cNvCxnSpPr>
            <a:cxnSpLocks/>
          </p:cNvCxnSpPr>
          <p:nvPr/>
        </p:nvCxnSpPr>
        <p:spPr>
          <a:xfrm>
            <a:off x="509954" y="1783570"/>
            <a:ext cx="9551759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70063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21673514-3B75-45EF-B5FF-FDBD1222A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77" y="168965"/>
            <a:ext cx="11354246" cy="56007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D1F3F1A-A5E8-4753-AAF5-1C48ED812E77}"/>
              </a:ext>
            </a:extLst>
          </p:cNvPr>
          <p:cNvSpPr txBox="1"/>
          <p:nvPr/>
        </p:nvSpPr>
        <p:spPr>
          <a:xfrm>
            <a:off x="313370" y="5899639"/>
            <a:ext cx="44223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Arial Nova Cond Light" panose="020B0306020202020204" pitchFamily="34" charset="0"/>
              </a:rPr>
              <a:t>Come distinguere una smart city</a:t>
            </a:r>
          </a:p>
        </p:txBody>
      </p:sp>
    </p:spTree>
    <p:extLst>
      <p:ext uri="{BB962C8B-B14F-4D97-AF65-F5344CB8AC3E}">
        <p14:creationId xmlns:p14="http://schemas.microsoft.com/office/powerpoint/2010/main" val="364368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tangolo 11">
            <a:extLst>
              <a:ext uri="{FF2B5EF4-FFF2-40B4-BE49-F238E27FC236}">
                <a16:creationId xmlns:a16="http://schemas.microsoft.com/office/drawing/2014/main" id="{9697DB74-BB70-4E68-90A9-10473A035A9B}"/>
              </a:ext>
            </a:extLst>
          </p:cNvPr>
          <p:cNvSpPr/>
          <p:nvPr/>
        </p:nvSpPr>
        <p:spPr>
          <a:xfrm>
            <a:off x="498860" y="885434"/>
            <a:ext cx="198836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Smart </a:t>
            </a:r>
            <a:r>
              <a:rPr lang="it-IT" sz="2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</a:t>
            </a:r>
            <a:r>
              <a:rPr lang="it-IT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obility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A7FB096-CD88-4175-A0AD-1AE707E8FF17}"/>
              </a:ext>
            </a:extLst>
          </p:cNvPr>
          <p:cNvSpPr txBox="1"/>
          <p:nvPr/>
        </p:nvSpPr>
        <p:spPr>
          <a:xfrm>
            <a:off x="498861" y="1320737"/>
            <a:ext cx="4784267" cy="745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La smart Mobility  è un sistema di gestione della mobilità </a:t>
            </a:r>
          </a:p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e del trasporto efficiente che permette rapidi movimenti con </a:t>
            </a:r>
          </a:p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poco impatto ambientale.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1C377CB6-D4F7-49B3-8157-5210D2B90909}"/>
              </a:ext>
            </a:extLst>
          </p:cNvPr>
          <p:cNvCxnSpPr/>
          <p:nvPr/>
        </p:nvCxnSpPr>
        <p:spPr>
          <a:xfrm>
            <a:off x="604821" y="1285544"/>
            <a:ext cx="305093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1D370AEE-4926-4B37-99EB-57E4F2815F09}"/>
              </a:ext>
            </a:extLst>
          </p:cNvPr>
          <p:cNvSpPr/>
          <p:nvPr/>
        </p:nvSpPr>
        <p:spPr>
          <a:xfrm>
            <a:off x="1839711" y="2604354"/>
            <a:ext cx="164372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Smart </a:t>
            </a:r>
            <a:r>
              <a:rPr lang="it-IT" sz="2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living</a:t>
            </a:r>
            <a:endParaRPr lang="it-IT" sz="2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DAF84B0-2089-44F6-A742-3F8870789EFA}"/>
              </a:ext>
            </a:extLst>
          </p:cNvPr>
          <p:cNvCxnSpPr/>
          <p:nvPr/>
        </p:nvCxnSpPr>
        <p:spPr>
          <a:xfrm>
            <a:off x="1957965" y="3004464"/>
            <a:ext cx="305093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F9409B6-D6EA-48DF-AD76-54E42142E9D1}"/>
              </a:ext>
            </a:extLst>
          </p:cNvPr>
          <p:cNvSpPr txBox="1"/>
          <p:nvPr/>
        </p:nvSpPr>
        <p:spPr>
          <a:xfrm>
            <a:off x="1839711" y="3030869"/>
            <a:ext cx="4886404" cy="745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Per Smart living si intende uno stile di vita abbastanza</a:t>
            </a:r>
          </a:p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moderno che pone al centro la salute, la cultura, l’educazione e </a:t>
            </a:r>
          </a:p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soprattutto la sicurezza.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6AE8F372-5589-4D6B-BE7B-8FFC7564A62B}"/>
              </a:ext>
            </a:extLst>
          </p:cNvPr>
          <p:cNvSpPr/>
          <p:nvPr/>
        </p:nvSpPr>
        <p:spPr>
          <a:xfrm>
            <a:off x="498860" y="4600863"/>
            <a:ext cx="238244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Smart </a:t>
            </a:r>
            <a:r>
              <a:rPr lang="it-IT" sz="2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governance</a:t>
            </a:r>
            <a:endParaRPr lang="it-IT" sz="2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7067F422-FBE9-4849-B208-D3CFFA10021F}"/>
              </a:ext>
            </a:extLst>
          </p:cNvPr>
          <p:cNvCxnSpPr/>
          <p:nvPr/>
        </p:nvCxnSpPr>
        <p:spPr>
          <a:xfrm>
            <a:off x="604820" y="5016664"/>
            <a:ext cx="305093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5EBF475-56BF-459E-B1F6-567DB121CAF8}"/>
              </a:ext>
            </a:extLst>
          </p:cNvPr>
          <p:cNvSpPr txBox="1"/>
          <p:nvPr/>
        </p:nvSpPr>
        <p:spPr>
          <a:xfrm>
            <a:off x="498861" y="5061851"/>
            <a:ext cx="4363285" cy="738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Smart governance è un termine che indica </a:t>
            </a:r>
          </a:p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un’amministrazione locale che deve dare centralità</a:t>
            </a:r>
          </a:p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alle risorse ambientali e umane e ai beni della comunità.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7A954C07-8DA2-4080-BE87-E0F75FC64937}"/>
              </a:ext>
            </a:extLst>
          </p:cNvPr>
          <p:cNvSpPr/>
          <p:nvPr/>
        </p:nvSpPr>
        <p:spPr>
          <a:xfrm>
            <a:off x="6802912" y="885434"/>
            <a:ext cx="181844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Smart </a:t>
            </a:r>
            <a:r>
              <a:rPr lang="it-IT" sz="2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people</a:t>
            </a:r>
            <a:endParaRPr lang="it-IT" sz="2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547B09B3-3F5C-48A4-B8D7-1DE93A8EE2F2}"/>
              </a:ext>
            </a:extLst>
          </p:cNvPr>
          <p:cNvCxnSpPr/>
          <p:nvPr/>
        </p:nvCxnSpPr>
        <p:spPr>
          <a:xfrm>
            <a:off x="6904821" y="1289328"/>
            <a:ext cx="305093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6630A03-855B-419A-80F9-F2722F7E8224}"/>
              </a:ext>
            </a:extLst>
          </p:cNvPr>
          <p:cNvSpPr txBox="1"/>
          <p:nvPr/>
        </p:nvSpPr>
        <p:spPr>
          <a:xfrm>
            <a:off x="6802912" y="1316339"/>
            <a:ext cx="4784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Gli Smart people sono le persone coinvolte e rese partecipi</a:t>
            </a:r>
          </a:p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all’ economia e alla gestione della green city.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C42001DF-049B-45CE-9CB5-210E90A227DC}"/>
              </a:ext>
            </a:extLst>
          </p:cNvPr>
          <p:cNvSpPr/>
          <p:nvPr/>
        </p:nvSpPr>
        <p:spPr>
          <a:xfrm>
            <a:off x="7546665" y="2608167"/>
            <a:ext cx="210756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Smart </a:t>
            </a:r>
            <a:r>
              <a:rPr lang="it-IT" sz="2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economy</a:t>
            </a:r>
            <a:endParaRPr lang="it-IT" sz="2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F4158332-EA85-440B-A52F-0EDB97F6C49E}"/>
              </a:ext>
            </a:extLst>
          </p:cNvPr>
          <p:cNvCxnSpPr/>
          <p:nvPr/>
        </p:nvCxnSpPr>
        <p:spPr>
          <a:xfrm>
            <a:off x="7669579" y="3004464"/>
            <a:ext cx="305093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5ECE988-9A25-4890-979C-AF803BB4B1C2}"/>
              </a:ext>
            </a:extLst>
          </p:cNvPr>
          <p:cNvSpPr txBox="1"/>
          <p:nvPr/>
        </p:nvSpPr>
        <p:spPr>
          <a:xfrm>
            <a:off x="7546665" y="3052245"/>
            <a:ext cx="44391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L’economia e il commercio urbano devono essere rivolti all’aumento della produttività e dell’occupazione all’interno della città, attraverso l’innovazione e la ricerca tecnologica.</a:t>
            </a:r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F57E542B-DDB8-4761-9EB2-0C6EFA388DD9}"/>
              </a:ext>
            </a:extLst>
          </p:cNvPr>
          <p:cNvSpPr/>
          <p:nvPr/>
        </p:nvSpPr>
        <p:spPr>
          <a:xfrm>
            <a:off x="6802912" y="4604018"/>
            <a:ext cx="210756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Smart </a:t>
            </a:r>
            <a:r>
              <a:rPr lang="it-IT" sz="2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economy</a:t>
            </a:r>
            <a:endParaRPr lang="it-IT" sz="2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E5C48DE3-EE1D-45CD-8B66-615D98C32874}"/>
              </a:ext>
            </a:extLst>
          </p:cNvPr>
          <p:cNvCxnSpPr/>
          <p:nvPr/>
        </p:nvCxnSpPr>
        <p:spPr>
          <a:xfrm>
            <a:off x="6904821" y="5049741"/>
            <a:ext cx="305093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24DE0312-CE7E-4516-B4DD-4D440BC3D733}"/>
              </a:ext>
            </a:extLst>
          </p:cNvPr>
          <p:cNvSpPr txBox="1"/>
          <p:nvPr/>
        </p:nvSpPr>
        <p:spPr>
          <a:xfrm>
            <a:off x="6827757" y="5099050"/>
            <a:ext cx="4439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  <a:latin typeface="Candara Light" panose="020E0502030303020204" pitchFamily="34" charset="0"/>
              </a:rPr>
              <a:t>L’economia e il commercio urbano devono essere rivolti all’interno della città, attraverso l’innovazione e la ricerca tecnologica.</a:t>
            </a:r>
          </a:p>
        </p:txBody>
      </p:sp>
    </p:spTree>
    <p:extLst>
      <p:ext uri="{BB962C8B-B14F-4D97-AF65-F5344CB8AC3E}">
        <p14:creationId xmlns:p14="http://schemas.microsoft.com/office/powerpoint/2010/main" val="178960001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tangolo 11">
            <a:extLst>
              <a:ext uri="{FF2B5EF4-FFF2-40B4-BE49-F238E27FC236}">
                <a16:creationId xmlns:a16="http://schemas.microsoft.com/office/drawing/2014/main" id="{9697DB74-BB70-4E68-90A9-10473A035A9B}"/>
              </a:ext>
            </a:extLst>
          </p:cNvPr>
          <p:cNvSpPr/>
          <p:nvPr/>
        </p:nvSpPr>
        <p:spPr>
          <a:xfrm>
            <a:off x="449755" y="694515"/>
            <a:ext cx="64422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Alcune smart cities</a:t>
            </a:r>
            <a:endParaRPr lang="it-IT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Immagine 2">
            <a:hlinkClick r:id="rId4"/>
            <a:extLst>
              <a:ext uri="{FF2B5EF4-FFF2-40B4-BE49-F238E27FC236}">
                <a16:creationId xmlns:a16="http://schemas.microsoft.com/office/drawing/2014/main" id="{FDF02E45-8333-4240-A136-513F01A91A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91" y="2020206"/>
            <a:ext cx="3192276" cy="1795656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5104CFD-4E8F-4349-A43D-09F34B059A88}"/>
              </a:ext>
            </a:extLst>
          </p:cNvPr>
          <p:cNvSpPr txBox="1"/>
          <p:nvPr/>
        </p:nvSpPr>
        <p:spPr>
          <a:xfrm>
            <a:off x="1822589" y="3845507"/>
            <a:ext cx="20757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Amsterdam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F74591F-9E1F-4700-8259-13EEC6F534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673" y="4438096"/>
            <a:ext cx="2945098" cy="161980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D5BA68-51E3-453A-83F5-5C941A8E056D}"/>
              </a:ext>
            </a:extLst>
          </p:cNvPr>
          <p:cNvSpPr txBox="1"/>
          <p:nvPr/>
        </p:nvSpPr>
        <p:spPr>
          <a:xfrm>
            <a:off x="3183685" y="6065535"/>
            <a:ext cx="20757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Londra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0129C386-9AE1-4469-8D96-D3BF21346E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926" y="1966787"/>
            <a:ext cx="3578514" cy="187872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D855479-7741-4FB0-B154-9A0637BB16CD}"/>
              </a:ext>
            </a:extLst>
          </p:cNvPr>
          <p:cNvSpPr txBox="1"/>
          <p:nvPr/>
        </p:nvSpPr>
        <p:spPr>
          <a:xfrm>
            <a:off x="7122553" y="3878542"/>
            <a:ext cx="20757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Singapore</a:t>
            </a:r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1F10282B-07F9-4648-9E71-5DA811BF4F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481" y="4401762"/>
            <a:ext cx="3185641" cy="1794578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54D72C14-B524-4814-A1BA-A8088C07DF7A}"/>
              </a:ext>
            </a:extLst>
          </p:cNvPr>
          <p:cNvSpPr txBox="1"/>
          <p:nvPr/>
        </p:nvSpPr>
        <p:spPr>
          <a:xfrm>
            <a:off x="8645035" y="6196340"/>
            <a:ext cx="20757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lang="it-IT" sz="1100" b="1" dirty="0">
                <a:solidFill>
                  <a:schemeClr val="bg1"/>
                </a:solidFill>
                <a:latin typeface="Candara Light" panose="020E0502030303020204" pitchFamily="34" charset="0"/>
              </a:rPr>
              <a:t> Milano</a:t>
            </a:r>
          </a:p>
        </p:txBody>
      </p:sp>
    </p:spTree>
    <p:extLst>
      <p:ext uri="{BB962C8B-B14F-4D97-AF65-F5344CB8AC3E}">
        <p14:creationId xmlns:p14="http://schemas.microsoft.com/office/powerpoint/2010/main" val="82645505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Pacco">
  <a:themeElements>
    <a:clrScheme name="Pacco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cc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cco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TM10001115[[fn=Pacco]]</Template>
  <TotalTime>0</TotalTime>
  <Words>1523</Words>
  <Application>Microsoft Office PowerPoint</Application>
  <PresentationFormat>Widescreen</PresentationFormat>
  <Paragraphs>97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30" baseType="lpstr">
      <vt:lpstr>Arial</vt:lpstr>
      <vt:lpstr>Arial Nova Cond Light</vt:lpstr>
      <vt:lpstr>Bahnschrift SemiBold Condensed</vt:lpstr>
      <vt:lpstr>Calibri</vt:lpstr>
      <vt:lpstr>Candara Light</vt:lpstr>
      <vt:lpstr>Gill Sans MT</vt:lpstr>
      <vt:lpstr>MS Shell Dlg 2</vt:lpstr>
      <vt:lpstr>Wingdings</vt:lpstr>
      <vt:lpstr>Pacco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2021-04-26T06:35:45Z</dcterms:created>
  <dcterms:modified xsi:type="dcterms:W3CDTF">2021-04-26T08:45:44Z</dcterms:modified>
</cp:coreProperties>
</file>

<file path=docProps/thumbnail.jpeg>
</file>